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A2D2-5943-E646-B013-D0900614C18E}" type="datetimeFigureOut">
              <a:rPr lang="fr-FR" smtClean="0"/>
              <a:t>01/09/19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616F-EE59-7342-8B42-6DD0DAB8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11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A2D2-5943-E646-B013-D0900614C18E}" type="datetimeFigureOut">
              <a:rPr lang="fr-FR" smtClean="0"/>
              <a:t>01/09/19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616F-EE59-7342-8B42-6DD0DAB8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526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A2D2-5943-E646-B013-D0900614C18E}" type="datetimeFigureOut">
              <a:rPr lang="fr-FR" smtClean="0"/>
              <a:t>01/09/19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616F-EE59-7342-8B42-6DD0DAB8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1906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A2D2-5943-E646-B013-D0900614C18E}" type="datetimeFigureOut">
              <a:rPr lang="fr-FR" smtClean="0"/>
              <a:t>01/09/19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616F-EE59-7342-8B42-6DD0DAB8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0452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A2D2-5943-E646-B013-D0900614C18E}" type="datetimeFigureOut">
              <a:rPr lang="fr-FR" smtClean="0"/>
              <a:t>01/09/19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616F-EE59-7342-8B42-6DD0DAB8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5638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A2D2-5943-E646-B013-D0900614C18E}" type="datetimeFigureOut">
              <a:rPr lang="fr-FR" smtClean="0"/>
              <a:t>01/09/19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616F-EE59-7342-8B42-6DD0DAB8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436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A2D2-5943-E646-B013-D0900614C18E}" type="datetimeFigureOut">
              <a:rPr lang="fr-FR" smtClean="0"/>
              <a:t>01/09/19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616F-EE59-7342-8B42-6DD0DAB8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2688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A2D2-5943-E646-B013-D0900614C18E}" type="datetimeFigureOut">
              <a:rPr lang="fr-FR" smtClean="0"/>
              <a:t>01/09/19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616F-EE59-7342-8B42-6DD0DAB8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5107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A2D2-5943-E646-B013-D0900614C18E}" type="datetimeFigureOut">
              <a:rPr lang="fr-FR" smtClean="0"/>
              <a:t>01/09/19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616F-EE59-7342-8B42-6DD0DAB8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313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A2D2-5943-E646-B013-D0900614C18E}" type="datetimeFigureOut">
              <a:rPr lang="fr-FR" smtClean="0"/>
              <a:t>01/09/19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616F-EE59-7342-8B42-6DD0DAB8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8152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A2D2-5943-E646-B013-D0900614C18E}" type="datetimeFigureOut">
              <a:rPr lang="fr-FR" smtClean="0"/>
              <a:t>01/09/19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616F-EE59-7342-8B42-6DD0DAB8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315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7A2D2-5943-E646-B013-D0900614C18E}" type="datetimeFigureOut">
              <a:rPr lang="fr-FR" smtClean="0"/>
              <a:t>01/09/19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D616F-EE59-7342-8B42-6DD0DAB8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338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Enseignement au collège</a:t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rgbClr val="FF0000"/>
                </a:solidFill>
              </a:rPr>
              <a:t>Enseigner par compétences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Nouvelle-Calédonie, année 2019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04" y="5876107"/>
            <a:ext cx="2269028" cy="72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4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 rotWithShape="1">
          <a:blip r:embed="rId2"/>
          <a:srcRect l="17327" t="17403" r="18519" b="11581"/>
          <a:stretch/>
        </p:blipFill>
        <p:spPr bwMode="auto">
          <a:xfrm>
            <a:off x="353105" y="556803"/>
            <a:ext cx="7386638" cy="58265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5377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 rotWithShape="1">
          <a:blip r:embed="rId2"/>
          <a:srcRect l="18915" t="19284" r="20634" b="12757"/>
          <a:stretch/>
        </p:blipFill>
        <p:spPr bwMode="auto">
          <a:xfrm>
            <a:off x="392294" y="536121"/>
            <a:ext cx="4401775" cy="56208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/>
          <p:cNvPicPr/>
          <p:nvPr/>
        </p:nvPicPr>
        <p:blipFill rotWithShape="1">
          <a:blip r:embed="rId3"/>
          <a:srcRect l="19312" t="16461" r="20502" b="39330"/>
          <a:stretch/>
        </p:blipFill>
        <p:spPr bwMode="auto">
          <a:xfrm>
            <a:off x="4911634" y="1323703"/>
            <a:ext cx="3866606" cy="29609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632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/>
        </p:nvPicPr>
        <p:blipFill rotWithShape="1">
          <a:blip r:embed="rId2"/>
          <a:srcRect l="20766" t="25868" r="22355" b="10405"/>
          <a:stretch/>
        </p:blipFill>
        <p:spPr bwMode="auto">
          <a:xfrm>
            <a:off x="764177" y="842009"/>
            <a:ext cx="3494315" cy="28471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/>
          <p:cNvPicPr/>
          <p:nvPr/>
        </p:nvPicPr>
        <p:blipFill rotWithShape="1">
          <a:blip r:embed="rId3"/>
          <a:srcRect l="20635" t="19519" r="24867" b="48971"/>
          <a:stretch/>
        </p:blipFill>
        <p:spPr bwMode="auto">
          <a:xfrm>
            <a:off x="909398" y="3689167"/>
            <a:ext cx="3747510" cy="15795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 8"/>
          <p:cNvPicPr/>
          <p:nvPr/>
        </p:nvPicPr>
        <p:blipFill rotWithShape="1">
          <a:blip r:embed="rId3"/>
          <a:srcRect l="20228" t="79047" r="20635" b="10170"/>
          <a:stretch/>
        </p:blipFill>
        <p:spPr bwMode="auto">
          <a:xfrm>
            <a:off x="909398" y="5451565"/>
            <a:ext cx="3747510" cy="6966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 9"/>
          <p:cNvPicPr/>
          <p:nvPr/>
        </p:nvPicPr>
        <p:blipFill rotWithShape="1">
          <a:blip r:embed="rId4"/>
          <a:srcRect l="20371" t="20458" r="24074" b="26397"/>
          <a:stretch/>
        </p:blipFill>
        <p:spPr bwMode="auto">
          <a:xfrm>
            <a:off x="5146765" y="1404527"/>
            <a:ext cx="2833007" cy="30107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4468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3200" dirty="0" smtClean="0">
                <a:solidFill>
                  <a:srgbClr val="000000"/>
                </a:solidFill>
              </a:rPr>
              <a:t>3. Exemple de différentiation:</a:t>
            </a:r>
            <a:br>
              <a:rPr lang="fr-FR" sz="3200" dirty="0" smtClean="0">
                <a:solidFill>
                  <a:srgbClr val="000000"/>
                </a:solidFill>
              </a:rPr>
            </a:br>
            <a:r>
              <a:rPr lang="fr-FR" sz="3200" dirty="0" smtClean="0">
                <a:solidFill>
                  <a:srgbClr val="000000"/>
                </a:solidFill>
              </a:rPr>
              <a:t>Calcul </a:t>
            </a:r>
            <a:r>
              <a:rPr lang="fr-FR" sz="3200" dirty="0" smtClean="0">
                <a:solidFill>
                  <a:srgbClr val="000000"/>
                </a:solidFill>
              </a:rPr>
              <a:t>littéral (test de positionnement en seconde) </a:t>
            </a:r>
            <a:endParaRPr lang="fr-FR" sz="3200" dirty="0">
              <a:solidFill>
                <a:srgbClr val="000000"/>
              </a:solidFill>
            </a:endParaRPr>
          </a:p>
        </p:txBody>
      </p:sp>
      <p:pic>
        <p:nvPicPr>
          <p:cNvPr id="4" name="Image 3"/>
          <p:cNvPicPr/>
          <p:nvPr/>
        </p:nvPicPr>
        <p:blipFill rotWithShape="1">
          <a:blip r:embed="rId2"/>
          <a:srcRect l="17273" t="19365" r="18756" b="5094"/>
          <a:stretch/>
        </p:blipFill>
        <p:spPr bwMode="auto">
          <a:xfrm>
            <a:off x="1306285" y="1690688"/>
            <a:ext cx="6257108" cy="48071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78620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 rotWithShape="1">
          <a:blip r:embed="rId2"/>
          <a:srcRect l="18909" t="13835" r="18350" b="52537"/>
          <a:stretch/>
        </p:blipFill>
        <p:spPr bwMode="auto">
          <a:xfrm>
            <a:off x="1051562" y="832928"/>
            <a:ext cx="7756174" cy="44137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2443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 rotWithShape="1">
          <a:blip r:embed="rId2"/>
          <a:srcRect l="20852" t="18674" r="19846" b="4942"/>
          <a:stretch/>
        </p:blipFill>
        <p:spPr bwMode="auto">
          <a:xfrm>
            <a:off x="888273" y="368673"/>
            <a:ext cx="8056017" cy="60594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36190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 rotWithShape="1">
          <a:blip r:embed="rId2"/>
          <a:srcRect l="24411" t="25037" r="22559" b="22404"/>
          <a:stretch/>
        </p:blipFill>
        <p:spPr bwMode="auto">
          <a:xfrm>
            <a:off x="188674" y="519359"/>
            <a:ext cx="4787153" cy="35871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 2"/>
          <p:cNvPicPr/>
          <p:nvPr/>
        </p:nvPicPr>
        <p:blipFill rotWithShape="1">
          <a:blip r:embed="rId3"/>
          <a:srcRect l="19685" t="18813" r="27222" b="5193"/>
          <a:stretch/>
        </p:blipFill>
        <p:spPr bwMode="auto">
          <a:xfrm>
            <a:off x="4975827" y="2455818"/>
            <a:ext cx="4168174" cy="37359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37921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47708"/>
            <a:ext cx="7886700" cy="1325563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La différentiation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Identifier les objectifs communs</a:t>
            </a:r>
          </a:p>
          <a:p>
            <a:r>
              <a:rPr lang="fr-FR" dirty="0" smtClean="0"/>
              <a:t>Identifier les différentes « stratégies »</a:t>
            </a:r>
          </a:p>
          <a:p>
            <a:pPr marL="0" indent="0">
              <a:buNone/>
            </a:pPr>
            <a:endParaRPr lang="fr-FR" dirty="0"/>
          </a:p>
          <a:p>
            <a:pPr marL="914400" lvl="2" indent="0">
              <a:buNone/>
            </a:pPr>
            <a:r>
              <a:rPr lang="fr-FR" sz="2400" dirty="0" smtClean="0">
                <a:solidFill>
                  <a:srgbClr val="FF0000"/>
                </a:solidFill>
              </a:rPr>
              <a:t>Ateliers 1, 2 et 3</a:t>
            </a:r>
            <a:endParaRPr lang="fr-FR" sz="2400" b="1" dirty="0"/>
          </a:p>
          <a:p>
            <a:pPr marL="914400" lvl="2" indent="0">
              <a:buNone/>
            </a:pPr>
            <a:endParaRPr lang="fr-FR" sz="2400" dirty="0" smtClean="0"/>
          </a:p>
        </p:txBody>
      </p:sp>
      <p:sp>
        <p:nvSpPr>
          <p:cNvPr id="4" name="Flèche droite 3"/>
          <p:cNvSpPr/>
          <p:nvPr/>
        </p:nvSpPr>
        <p:spPr>
          <a:xfrm>
            <a:off x="628650" y="3464373"/>
            <a:ext cx="587829" cy="2177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641002" y="4231342"/>
            <a:ext cx="7886700" cy="10529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dirty="0" smtClean="0">
                <a:solidFill>
                  <a:schemeClr val="tx1"/>
                </a:solidFill>
              </a:rPr>
              <a:t>1. Exemple de différentiation :</a:t>
            </a:r>
            <a:br>
              <a:rPr lang="fr-FR" sz="36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 la division euclidienne en sixième (</a:t>
            </a:r>
            <a:r>
              <a:rPr lang="fr-FR" sz="2800" dirty="0" err="1" smtClean="0">
                <a:solidFill>
                  <a:schemeClr val="tx1"/>
                </a:solidFill>
              </a:rPr>
              <a:t>clg</a:t>
            </a:r>
            <a:r>
              <a:rPr lang="fr-FR" sz="2800" dirty="0" smtClean="0">
                <a:solidFill>
                  <a:schemeClr val="tx1"/>
                </a:solidFill>
              </a:rPr>
              <a:t> de Normandie)</a:t>
            </a:r>
            <a:endParaRPr lang="fr-F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3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1803" t="8617"/>
          <a:stretch/>
        </p:blipFill>
        <p:spPr>
          <a:xfrm>
            <a:off x="235556" y="95212"/>
            <a:ext cx="7957685" cy="6660783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7504175" y="5979294"/>
            <a:ext cx="1378132" cy="7767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Niveau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7064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 rotWithShape="1">
          <a:blip r:embed="rId2"/>
          <a:srcRect l="18852" t="23613" r="20022" b="8340"/>
          <a:stretch/>
        </p:blipFill>
        <p:spPr bwMode="auto">
          <a:xfrm>
            <a:off x="300419" y="327710"/>
            <a:ext cx="8466349" cy="61775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7504175" y="5979294"/>
            <a:ext cx="1378132" cy="7767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Niveau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8262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/>
        </p:nvPicPr>
        <p:blipFill rotWithShape="1">
          <a:blip r:embed="rId2"/>
          <a:srcRect l="24136" t="24121" r="25450" b="19513"/>
          <a:stretch/>
        </p:blipFill>
        <p:spPr bwMode="auto">
          <a:xfrm>
            <a:off x="548638" y="382328"/>
            <a:ext cx="8108887" cy="6244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à coins arrondis 8"/>
          <p:cNvSpPr/>
          <p:nvPr/>
        </p:nvSpPr>
        <p:spPr>
          <a:xfrm>
            <a:off x="7504175" y="5979294"/>
            <a:ext cx="1378132" cy="7767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Niveau </a:t>
            </a:r>
            <a:r>
              <a:rPr lang="fr-FR" dirty="0" smtClean="0"/>
              <a:t>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9194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 rotWithShape="1">
          <a:blip r:embed="rId2"/>
          <a:srcRect l="24279" t="31484" r="25307" b="9864"/>
          <a:stretch/>
        </p:blipFill>
        <p:spPr bwMode="auto">
          <a:xfrm>
            <a:off x="286763" y="341364"/>
            <a:ext cx="8595544" cy="60019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à coins arrondis 6"/>
          <p:cNvSpPr/>
          <p:nvPr/>
        </p:nvSpPr>
        <p:spPr>
          <a:xfrm>
            <a:off x="7504175" y="5979294"/>
            <a:ext cx="1378132" cy="7767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Niveau </a:t>
            </a:r>
            <a:r>
              <a:rPr lang="fr-FR" dirty="0" smtClean="0"/>
              <a:t>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0794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 rotWithShape="1">
          <a:blip r:embed="rId2"/>
          <a:srcRect l="19279" t="22343" r="20451" b="8340"/>
          <a:stretch/>
        </p:blipFill>
        <p:spPr bwMode="auto">
          <a:xfrm>
            <a:off x="628650" y="464255"/>
            <a:ext cx="7742113" cy="63023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à coins arrondis 6"/>
          <p:cNvSpPr/>
          <p:nvPr/>
        </p:nvSpPr>
        <p:spPr>
          <a:xfrm>
            <a:off x="7504175" y="5979294"/>
            <a:ext cx="1378132" cy="7767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Niveau </a:t>
            </a:r>
            <a:r>
              <a:rPr lang="fr-FR" dirty="0" smtClean="0"/>
              <a:t>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8742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 rotWithShape="1">
          <a:blip r:embed="rId2"/>
          <a:srcRect l="19281" t="22851" r="19594" b="7071"/>
          <a:stretch/>
        </p:blipFill>
        <p:spPr bwMode="auto">
          <a:xfrm>
            <a:off x="459005" y="273091"/>
            <a:ext cx="8294109" cy="63072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à coins arrondis 6"/>
          <p:cNvSpPr/>
          <p:nvPr/>
        </p:nvSpPr>
        <p:spPr>
          <a:xfrm>
            <a:off x="198534" y="5989939"/>
            <a:ext cx="1378132" cy="7767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Niveau </a:t>
            </a:r>
            <a:r>
              <a:rPr lang="fr-FR" dirty="0" smtClean="0"/>
              <a:t>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727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1891" y="254281"/>
            <a:ext cx="7886700" cy="1325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000000"/>
                </a:solidFill>
              </a:rPr>
              <a:t>2. Exemple de différentiation </a:t>
            </a:r>
            <a:r>
              <a:rPr lang="fr-FR" sz="3200" dirty="0" smtClean="0">
                <a:solidFill>
                  <a:srgbClr val="000000"/>
                </a:solidFill>
              </a:rPr>
              <a:t>: </a:t>
            </a:r>
            <a:r>
              <a:rPr lang="fr-FR" sz="3200" dirty="0" smtClean="0">
                <a:solidFill>
                  <a:srgbClr val="000000"/>
                </a:solidFill>
              </a:rPr>
              <a:t/>
            </a:r>
            <a:br>
              <a:rPr lang="fr-FR" sz="3200" dirty="0" smtClean="0">
                <a:solidFill>
                  <a:srgbClr val="000000"/>
                </a:solidFill>
              </a:rPr>
            </a:br>
            <a:r>
              <a:rPr lang="fr-FR" sz="3200" dirty="0" smtClean="0">
                <a:solidFill>
                  <a:srgbClr val="000000"/>
                </a:solidFill>
              </a:rPr>
              <a:t>test </a:t>
            </a:r>
            <a:r>
              <a:rPr lang="fr-FR" sz="3200" dirty="0" smtClean="0">
                <a:solidFill>
                  <a:srgbClr val="000000"/>
                </a:solidFill>
              </a:rPr>
              <a:t>de positionnement en seconde et </a:t>
            </a:r>
            <a:r>
              <a:rPr lang="fr-FR" sz="3200" dirty="0" smtClean="0">
                <a:solidFill>
                  <a:srgbClr val="000000"/>
                </a:solidFill>
              </a:rPr>
              <a:t>AP </a:t>
            </a:r>
            <a:endParaRPr lang="fr-FR" sz="3200" b="1" dirty="0">
              <a:solidFill>
                <a:srgbClr val="000000"/>
              </a:solidFill>
            </a:endParaRPr>
          </a:p>
        </p:txBody>
      </p:sp>
      <p:pic>
        <p:nvPicPr>
          <p:cNvPr id="6" name="Image 5"/>
          <p:cNvPicPr/>
          <p:nvPr/>
        </p:nvPicPr>
        <p:blipFill rotWithShape="1">
          <a:blip r:embed="rId2"/>
          <a:srcRect l="5555" t="16460" r="27249" b="8290"/>
          <a:stretch/>
        </p:blipFill>
        <p:spPr bwMode="auto">
          <a:xfrm>
            <a:off x="382405" y="1982380"/>
            <a:ext cx="6230983" cy="48103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Organigramme : Alternative 6"/>
          <p:cNvSpPr/>
          <p:nvPr/>
        </p:nvSpPr>
        <p:spPr>
          <a:xfrm>
            <a:off x="6722631" y="2571132"/>
            <a:ext cx="2266406" cy="3477836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/>
              <a:t>Des ressources pour exploiter les items </a:t>
            </a:r>
            <a:r>
              <a:rPr lang="fr-FR" sz="2400" dirty="0" smtClean="0"/>
              <a:t>:</a:t>
            </a:r>
          </a:p>
          <a:p>
            <a:pPr algn="ctr"/>
            <a:r>
              <a:rPr lang="fr-FR" sz="2400" dirty="0" smtClean="0"/>
              <a:t> </a:t>
            </a:r>
            <a:r>
              <a:rPr lang="fr-FR" sz="1600" i="1" dirty="0"/>
              <a:t>http://eduscol.education.fr/cid132886/tests-de-positionnement-de-debut-de-seconde-des-outils-pour-les-enseignants.htm</a:t>
            </a:r>
            <a:r>
              <a:rPr lang="fr-FR" sz="1600" dirty="0"/>
              <a:t>l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1667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88</Words>
  <Application>Microsoft Macintosh PowerPoint</Application>
  <PresentationFormat>Présentation à l'écran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Enseignement au collège Enseigner par compétences</vt:lpstr>
      <vt:lpstr>La différentiation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2. Exemple de différentiation :  test de positionnement en seconde et AP </vt:lpstr>
      <vt:lpstr>Présentation PowerPoint</vt:lpstr>
      <vt:lpstr>Présentation PowerPoint</vt:lpstr>
      <vt:lpstr>Présentation PowerPoint</vt:lpstr>
      <vt:lpstr>3. Exemple de différentiation: Calcul littéral (test de positionnement en seconde) 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Enseignement au collège Enseigner par compétences</dc:title>
  <dc:creator>Eve Fonteneau</dc:creator>
  <cp:lastModifiedBy>Eve Fonteneau</cp:lastModifiedBy>
  <cp:revision>3</cp:revision>
  <dcterms:created xsi:type="dcterms:W3CDTF">2019-09-01T06:43:12Z</dcterms:created>
  <dcterms:modified xsi:type="dcterms:W3CDTF">2019-09-01T06:52:53Z</dcterms:modified>
</cp:coreProperties>
</file>