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0" r:id="rId1"/>
  </p:sldMasterIdLst>
  <p:notesMasterIdLst>
    <p:notesMasterId r:id="rId14"/>
  </p:notesMasterIdLst>
  <p:sldIdLst>
    <p:sldId id="256" r:id="rId2"/>
    <p:sldId id="305" r:id="rId3"/>
    <p:sldId id="306" r:id="rId4"/>
    <p:sldId id="307" r:id="rId5"/>
    <p:sldId id="308" r:id="rId6"/>
    <p:sldId id="309" r:id="rId7"/>
    <p:sldId id="297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BFC349-422D-4A45-AA23-2903416D695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06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56862F-E9B1-4C73-9F88-50AD86DAC08B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593FC3A-58B5-406D-861F-50327612C9B5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E7C741A-2680-4966-A5FB-09990AAB1B32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47D3AE4-2B45-46EF-A644-70D1A57E83C2}" type="slidenum">
              <a:rPr lang="fr-FR" altLang="fr-FR" sz="1200"/>
              <a:pPr/>
              <a:t>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2BEB6CF-18BD-4AA2-9419-AF48F557D150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47A7AFE-7717-4E01-8CA9-C599ADB1F591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CF79FBA-A2AC-4521-B58E-AA7BC245CB88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50B8711-929B-498E-A1C9-5ECAEE7CE5F7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3B19AFD-0EE6-4887-B88B-ABFFB35C3104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D4F25AB-1F80-4FA7-BA49-3BA2D26C8EC3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80101CF-7851-46B6-BBA0-E54222FBCCA8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3DE82-D08D-4B08-8BC5-C9343B50C77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491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B607D-B6B3-402C-912F-D031BFD2F7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864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0985-5D8B-4151-A9B7-5A6D7F784A9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044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2CBD-D352-4970-A1BA-45DEC8155D9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477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D96D-ADA4-44D6-83BF-076578175DF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352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77DE-2E2C-4B57-8D61-A71C94A43C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83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E4F8-714B-4ADC-AFEA-EE869EB853E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851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34E8-CC8E-4F0B-9A0B-E3C4A4B2D1E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426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FA9B-99A1-4696-8F63-320B4E3556F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920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548B-1B7A-4733-AEEF-349C2BFB4D3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284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1D8B-68CC-4B0A-83DB-C7D462F6A66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3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C4BEB2-45EB-498F-9C4E-815B4E86BB1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24744"/>
            <a:ext cx="7772400" cy="2362200"/>
          </a:xfr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Activité mentale </a:t>
            </a:r>
            <a:b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</a:b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6</a:t>
            </a:r>
            <a:r>
              <a:rPr lang="fr-FR" altLang="fr-FR" sz="5400" baseline="300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ème</a:t>
            </a: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2" y="3789362"/>
            <a:ext cx="7920236" cy="2447950"/>
          </a:xfrm>
          <a:ln>
            <a:solidFill>
              <a:srgbClr val="FFFFF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+mj-lt"/>
                <a:ea typeface="ＭＳ Ｐゴシック" pitchFamily="34" charset="-128"/>
              </a:rPr>
              <a:t>ORGANISATION ET GESTION DE DONNEES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+mj-lt"/>
                <a:ea typeface="ＭＳ Ｐゴシック" pitchFamily="34" charset="-128"/>
              </a:rPr>
              <a:t>Proportionnalité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+mj-lt"/>
                <a:ea typeface="ＭＳ Ｐゴシック" pitchFamily="34" charset="-128"/>
              </a:rPr>
              <a:t>Reconnaître un tableau de proportionnalité 1 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+mj-lt"/>
                <a:ea typeface="ＭＳ Ｐゴシック" pitchFamily="34" charset="-128"/>
              </a:rPr>
              <a:t>Rapports simples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3. Compléter le tableau de proportionnalité suivant: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3.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61452"/>
              </p:ext>
            </p:extLst>
          </p:nvPr>
        </p:nvGraphicFramePr>
        <p:xfrm>
          <a:off x="2924175" y="4505325"/>
          <a:ext cx="3236913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…quation" r:id="rId4" imgW="977900" imgH="406400" progId="Equation.3">
                  <p:embed/>
                </p:oleObj>
              </mc:Choice>
              <mc:Fallback>
                <p:oleObj name="…quation" r:id="rId4" imgW="977900" imgH="4064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4505325"/>
                        <a:ext cx="3236913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851920" y="5991280"/>
            <a:ext cx="146596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OUI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3.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9" name="Groupe 8"/>
          <p:cNvGrpSpPr>
            <a:grpSpLocks/>
          </p:cNvGrpSpPr>
          <p:nvPr/>
        </p:nvGrpSpPr>
        <p:grpSpPr bwMode="auto">
          <a:xfrm>
            <a:off x="7667625" y="2492375"/>
            <a:ext cx="1368425" cy="1223963"/>
            <a:chOff x="7668344" y="2492896"/>
            <a:chExt cx="1368152" cy="1224136"/>
          </a:xfrm>
        </p:grpSpPr>
        <p:sp>
          <p:nvSpPr>
            <p:cNvPr id="10" name="Flèche courbée vers la gauche 9"/>
            <p:cNvSpPr/>
            <p:nvPr/>
          </p:nvSpPr>
          <p:spPr>
            <a:xfrm>
              <a:off x="7668344" y="2492896"/>
              <a:ext cx="576148" cy="1224136"/>
            </a:xfrm>
            <a:prstGeom prst="curvedLef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7955625" y="2853310"/>
              <a:ext cx="1080871" cy="576343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 smtClean="0"/>
                <a:t>X 9</a:t>
              </a:r>
              <a:endParaRPr lang="fr-FR" dirty="0"/>
            </a:p>
          </p:txBody>
        </p:sp>
      </p:grp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13637"/>
              </p:ext>
            </p:extLst>
          </p:nvPr>
        </p:nvGraphicFramePr>
        <p:xfrm>
          <a:off x="1259632" y="1988840"/>
          <a:ext cx="6480174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58"/>
                <a:gridCol w="2160058"/>
                <a:gridCol w="2160058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4.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08175" y="1916113"/>
          <a:ext cx="56880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004"/>
                <a:gridCol w="1896004"/>
                <a:gridCol w="1896004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7,7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180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4.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258888" y="4365625"/>
          <a:ext cx="327025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Équation" r:id="rId4" imgW="1092200" imgH="469900" progId="Equation.3">
                  <p:embed/>
                </p:oleObj>
              </mc:Choice>
              <mc:Fallback>
                <p:oleObj name="Équation" r:id="rId4" imgW="1092200" imgH="4699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327025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5326063" y="4508500"/>
          <a:ext cx="1979612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Équation" r:id="rId6" imgW="660400" imgH="444500" progId="Equation.3">
                  <p:embed/>
                </p:oleObj>
              </mc:Choice>
              <mc:Fallback>
                <p:oleObj name="Équation" r:id="rId6" imgW="660400" imgH="444500" progId="Equation.3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4508500"/>
                        <a:ext cx="1979612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4.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5. Compléter le tableau de proportionnalité suivant: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5.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530245"/>
              </p:ext>
            </p:extLst>
          </p:nvPr>
        </p:nvGraphicFramePr>
        <p:xfrm>
          <a:off x="1127125" y="4565650"/>
          <a:ext cx="262413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…quation" r:id="rId4" imgW="876300" imgH="406400" progId="Equation.3">
                  <p:embed/>
                </p:oleObj>
              </mc:Choice>
              <mc:Fallback>
                <p:oleObj name="…quation" r:id="rId4" imgW="876300" imgH="4064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565650"/>
                        <a:ext cx="2624138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164598"/>
              </p:ext>
            </p:extLst>
          </p:nvPr>
        </p:nvGraphicFramePr>
        <p:xfrm>
          <a:off x="5611813" y="4565650"/>
          <a:ext cx="140811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…quation" r:id="rId6" imgW="469900" imgH="406400" progId="Equation.3">
                  <p:embed/>
                </p:oleObj>
              </mc:Choice>
              <mc:Fallback>
                <p:oleObj name="…quation" r:id="rId6" imgW="469900" imgH="406400" progId="Equation.3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4565650"/>
                        <a:ext cx="1408112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461146"/>
              </p:ext>
            </p:extLst>
          </p:nvPr>
        </p:nvGraphicFramePr>
        <p:xfrm>
          <a:off x="1547664" y="2132856"/>
          <a:ext cx="5903913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971"/>
                <a:gridCol w="1967971"/>
                <a:gridCol w="1967971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1,5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59172"/>
              </p:ext>
            </p:extLst>
          </p:nvPr>
        </p:nvGraphicFramePr>
        <p:xfrm>
          <a:off x="1619672" y="2636912"/>
          <a:ext cx="6121401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467"/>
                <a:gridCol w="2040467"/>
                <a:gridCol w="2040467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15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21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27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19" marB="45719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1.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2.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7579"/>
              </p:ext>
            </p:extLst>
          </p:nvPr>
        </p:nvGraphicFramePr>
        <p:xfrm>
          <a:off x="2411760" y="2492896"/>
          <a:ext cx="5327649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883"/>
                <a:gridCol w="1775883"/>
                <a:gridCol w="1775883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2.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2.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3.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68183"/>
              </p:ext>
            </p:extLst>
          </p:nvPr>
        </p:nvGraphicFramePr>
        <p:xfrm>
          <a:off x="1547664" y="2852936"/>
          <a:ext cx="6480174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58"/>
                <a:gridCol w="2160058"/>
                <a:gridCol w="2160058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7" marR="91437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3.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3.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4.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476375" y="2708275"/>
          <a:ext cx="56880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004"/>
                <a:gridCol w="1896004"/>
                <a:gridCol w="1896004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7,7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180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4.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4.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5.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02990"/>
              </p:ext>
            </p:extLst>
          </p:nvPr>
        </p:nvGraphicFramePr>
        <p:xfrm>
          <a:off x="1476375" y="2420938"/>
          <a:ext cx="5903913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971"/>
                <a:gridCol w="1967971"/>
                <a:gridCol w="1967971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1,5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35" marR="91435" marT="45719" marB="4571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5.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5.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1476375" y="2563813"/>
            <a:ext cx="6899275" cy="4105275"/>
          </a:xfrm>
        </p:spPr>
        <p:txBody>
          <a:bodyPr/>
          <a:lstStyle/>
          <a:p>
            <a:pPr marL="0" indent="0" algn="ctr" eaLnBrk="1" hangingPunct="1">
              <a:buFont typeface="Candara" pitchFamily="34" charset="0"/>
              <a:buNone/>
            </a:pPr>
            <a:r>
              <a:rPr lang="fr-FR" altLang="fr-FR" sz="9000" dirty="0" smtClean="0">
                <a:ea typeface="ＭＳ Ｐゴシック" pitchFamily="34" charset="-128"/>
              </a:rPr>
              <a:t>Réponses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76250"/>
            <a:ext cx="8066087" cy="792163"/>
          </a:xfr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cap="flat">
            <a:solidFill>
              <a:srgbClr val="7D60A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fr-FR" altLang="fr-FR" smtClean="0">
                <a:solidFill>
                  <a:srgbClr val="000000"/>
                </a:solidFill>
                <a:latin typeface="Candara" pitchFamily="34" charset="0"/>
                <a:ea typeface="ＭＳ Ｐゴシック" pitchFamily="34" charset="-128"/>
              </a:rPr>
              <a:t>1.  S’agit-il d’un tableau de proportionnalité ?</a:t>
            </a:r>
            <a:endParaRPr lang="fr-FR" altLang="fr-FR" smtClean="0">
              <a:solidFill>
                <a:schemeClr val="bg1"/>
              </a:solidFill>
              <a:latin typeface="Candara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582738" y="2133600"/>
          <a:ext cx="6121401" cy="187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467"/>
                <a:gridCol w="2040467"/>
                <a:gridCol w="2040467"/>
              </a:tblGrid>
              <a:tr h="1054985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3028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15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21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27</a:t>
                      </a:r>
                      <a:endParaRPr lang="fr-FR" sz="4800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 marL="91456" marR="91456" marT="45723" marB="4572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/>
        </p:nvGraphicFramePr>
        <p:xfrm>
          <a:off x="3059113" y="4149725"/>
          <a:ext cx="3940175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Équation" r:id="rId4" imgW="1206500" imgH="444500" progId="Equation.3">
                  <p:embed/>
                </p:oleObj>
              </mc:Choice>
              <mc:Fallback>
                <p:oleObj name="Équation" r:id="rId4" imgW="1206500" imgH="444500" progId="Equation.3">
                  <p:embed/>
                  <p:pic>
                    <p:nvPicPr>
                      <p:cNvPr id="0" name="Obje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149725"/>
                        <a:ext cx="3940175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067944" y="5733256"/>
            <a:ext cx="1465966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OUI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1.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8" name="Groupe 7"/>
          <p:cNvGrpSpPr>
            <a:grpSpLocks/>
          </p:cNvGrpSpPr>
          <p:nvPr/>
        </p:nvGrpSpPr>
        <p:grpSpPr bwMode="auto">
          <a:xfrm>
            <a:off x="7667625" y="2492375"/>
            <a:ext cx="1225550" cy="1223963"/>
            <a:chOff x="7668344" y="2492896"/>
            <a:chExt cx="1224136" cy="1224136"/>
          </a:xfrm>
        </p:grpSpPr>
        <p:sp>
          <p:nvSpPr>
            <p:cNvPr id="5" name="Flèche courbée vers la gauche 4"/>
            <p:cNvSpPr/>
            <p:nvPr/>
          </p:nvSpPr>
          <p:spPr>
            <a:xfrm>
              <a:off x="7668344" y="2492896"/>
              <a:ext cx="575598" cy="1224136"/>
            </a:xfrm>
            <a:prstGeom prst="curvedLef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8099646" y="2853310"/>
              <a:ext cx="792834" cy="576343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x3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2.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79613" y="1989138"/>
          <a:ext cx="532923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12"/>
                <a:gridCol w="1776412"/>
                <a:gridCol w="177641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8" marR="91458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2.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105025" y="4583113"/>
          <a:ext cx="23955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Équation" r:id="rId4" imgW="799920" imgH="393480" progId="Equation.3">
                  <p:embed/>
                </p:oleObj>
              </mc:Choice>
              <mc:Fallback>
                <p:oleObj name="Équation" r:id="rId4" imgW="799920" imgH="393480" progId="Equation.3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583113"/>
                        <a:ext cx="23955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5497513" y="4583113"/>
          <a:ext cx="16367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Équation" r:id="rId6" imgW="545760" imgH="393480" progId="Equation.3">
                  <p:embed/>
                </p:oleObj>
              </mc:Choice>
              <mc:Fallback>
                <p:oleObj name="Équation" r:id="rId6" imgW="545760" imgH="39348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4583113"/>
                        <a:ext cx="1636712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2.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336</Words>
  <Application>Microsoft Macintosh PowerPoint</Application>
  <PresentationFormat>Présentation à l'écran (4:3)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Thème Office</vt:lpstr>
      <vt:lpstr>Équation</vt:lpstr>
      <vt:lpstr>…quation</vt:lpstr>
      <vt:lpstr>Activité mentale  6ème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Utilisateur de la version d'évaluation de Office 2004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Utilisateur de la version d'évaluation de Office 2004</dc:creator>
  <cp:lastModifiedBy>Eve Fonteneau</cp:lastModifiedBy>
  <cp:revision>199</cp:revision>
  <dcterms:created xsi:type="dcterms:W3CDTF">2009-10-15T20:25:56Z</dcterms:created>
  <dcterms:modified xsi:type="dcterms:W3CDTF">2022-07-11T06:26:17Z</dcterms:modified>
</cp:coreProperties>
</file>